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97" r:id="rId5"/>
    <p:sldId id="284" r:id="rId6"/>
    <p:sldId id="286" r:id="rId7"/>
    <p:sldId id="303" r:id="rId8"/>
    <p:sldId id="299" r:id="rId9"/>
    <p:sldId id="300" r:id="rId10"/>
    <p:sldId id="308" r:id="rId11"/>
    <p:sldId id="307" r:id="rId12"/>
    <p:sldId id="301" r:id="rId13"/>
    <p:sldId id="305" r:id="rId14"/>
    <p:sldId id="304" r:id="rId15"/>
    <p:sldId id="29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EBE4"/>
    <a:srgbClr val="ECC4BF"/>
    <a:srgbClr val="F4EBE8"/>
    <a:srgbClr val="FF1919"/>
    <a:srgbClr val="FDB3A1"/>
    <a:srgbClr val="FF7171"/>
    <a:srgbClr val="E9C46A"/>
    <a:srgbClr val="97EFD3"/>
    <a:srgbClr val="F15574"/>
    <a:srgbClr val="C9AB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092CE5-F0A5-4868-9C0B-88611B3004C4}" v="295" dt="2025-11-14T17:07:42.3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99" autoAdjust="0"/>
  </p:normalViewPr>
  <p:slideViewPr>
    <p:cSldViewPr snapToGrid="0" snapToObjects="1" showGuides="1">
      <p:cViewPr varScale="1">
        <p:scale>
          <a:sx n="59" d="100"/>
          <a:sy n="59" d="100"/>
        </p:scale>
        <p:origin x="964" y="5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2.png>
</file>

<file path=ppt/media/image3.jpe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47E504-8358-7838-D8F3-75D3EFFA4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9243F0-F8EB-1A30-289C-55C0E4EA0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51F48-AE09-053F-E202-4A5CCBA2B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7" name="Picture 6" descr="A blue and white cross in a circle with blue outline on a white background&#10;&#10;AI-generated content may be incorrect.">
            <a:extLst>
              <a:ext uri="{FF2B5EF4-FFF2-40B4-BE49-F238E27FC236}">
                <a16:creationId xmlns:a16="http://schemas.microsoft.com/office/drawing/2014/main" id="{4A29C820-714A-EF8F-2A88-3E9B3EC76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9675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B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D506C-38A3-7EFB-F540-78E8EA2E4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Bahnschrift Condensed" panose="020B0502040204020203" pitchFamily="34" charset="0"/>
              </a:rPr>
              <a:t>IMPACTS AND BENEFITS 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BB0A03D-EC6E-E190-8D49-DB94A1D0CF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05359-FF45-4C95-19DA-280DBC4B283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566928"/>
            <a:ext cx="3840480" cy="338328"/>
          </a:xfrm>
        </p:spPr>
        <p:txBody>
          <a:bodyPr/>
          <a:lstStyle/>
          <a:p>
            <a:r>
              <a:rPr lang="en-IN" b="1" dirty="0"/>
              <a:t>ENHANCED ACCESSEBILITY</a:t>
            </a:r>
          </a:p>
        </p:txBody>
      </p:sp>
      <p:pic>
        <p:nvPicPr>
          <p:cNvPr id="14" name="Picture Placeholder 13" descr="A green button with a white tick&#10;&#10;AI-generated content may be incorrect.">
            <a:extLst>
              <a:ext uri="{FF2B5EF4-FFF2-40B4-BE49-F238E27FC236}">
                <a16:creationId xmlns:a16="http://schemas.microsoft.com/office/drawing/2014/main" id="{7AAC44DE-E03E-1E49-735F-91A7D0B908C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1D12AE-90A8-2812-32B6-8CF968A85FF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3" y="1822704"/>
            <a:ext cx="3840480" cy="338328"/>
          </a:xfrm>
        </p:spPr>
        <p:txBody>
          <a:bodyPr/>
          <a:lstStyle/>
          <a:p>
            <a:r>
              <a:rPr lang="en-IN" b="1" dirty="0"/>
              <a:t>COST EFFECTIVENESS</a:t>
            </a:r>
          </a:p>
        </p:txBody>
      </p:sp>
      <p:pic>
        <p:nvPicPr>
          <p:cNvPr id="18" name="Picture Placeholder 17" descr="A green button with a white tick&#10;&#10;AI-generated content may be incorrect.">
            <a:extLst>
              <a:ext uri="{FF2B5EF4-FFF2-40B4-BE49-F238E27FC236}">
                <a16:creationId xmlns:a16="http://schemas.microsoft.com/office/drawing/2014/main" id="{A56A0D47-CEDC-F3B4-D02D-05A1B73FE4C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4C7C1E4-3D88-50CC-D230-A0545BE08D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3" y="3090672"/>
            <a:ext cx="3840480" cy="338328"/>
          </a:xfrm>
        </p:spPr>
        <p:txBody>
          <a:bodyPr/>
          <a:lstStyle/>
          <a:p>
            <a:r>
              <a:rPr lang="en-IN" b="1" dirty="0"/>
              <a:t>EARLY DISEASE DETECTION </a:t>
            </a:r>
          </a:p>
        </p:txBody>
      </p:sp>
      <p:pic>
        <p:nvPicPr>
          <p:cNvPr id="20" name="Picture Placeholder 19" descr="A green button with a white tick&#10;&#10;AI-generated content may be incorrect.">
            <a:extLst>
              <a:ext uri="{FF2B5EF4-FFF2-40B4-BE49-F238E27FC236}">
                <a16:creationId xmlns:a16="http://schemas.microsoft.com/office/drawing/2014/main" id="{4D9F1FCC-709A-AF35-CFCE-6F0C38ABF80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0B88508-CF3F-72DC-47ED-2DED3376731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IN" b="1" dirty="0"/>
              <a:t>SIGNIFICANT TIME SAVING </a:t>
            </a:r>
          </a:p>
        </p:txBody>
      </p:sp>
      <p:pic>
        <p:nvPicPr>
          <p:cNvPr id="22" name="Picture Placeholder 21" descr="A green button with a white tick&#10;&#10;AI-generated content may be incorrect.">
            <a:extLst>
              <a:ext uri="{FF2B5EF4-FFF2-40B4-BE49-F238E27FC236}">
                <a16:creationId xmlns:a16="http://schemas.microsoft.com/office/drawing/2014/main" id="{108DE778-5841-FA85-0BD9-6EEDC2608C0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DDC19D2-D952-63A9-8201-9D67EFC53C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3" y="5614416"/>
            <a:ext cx="5181165" cy="557784"/>
          </a:xfrm>
        </p:spPr>
        <p:txBody>
          <a:bodyPr/>
          <a:lstStyle/>
          <a:p>
            <a:r>
              <a:rPr lang="en-IN" b="1" dirty="0"/>
              <a:t>BETTER HEALTH OUTCOMES </a:t>
            </a:r>
          </a:p>
        </p:txBody>
      </p:sp>
    </p:spTree>
    <p:extLst>
      <p:ext uri="{BB962C8B-B14F-4D97-AF65-F5344CB8AC3E}">
        <p14:creationId xmlns:p14="http://schemas.microsoft.com/office/powerpoint/2010/main" val="32294720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 build="p"/>
      <p:bldP spid="10" grpId="0" build="p"/>
      <p:bldP spid="13" grpId="0" build="p"/>
      <p:bldP spid="1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BC27C-8F09-2B1D-B3CD-8AC506AB8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210208"/>
            <a:ext cx="9912096" cy="1014984"/>
          </a:xfrm>
        </p:spPr>
        <p:txBody>
          <a:bodyPr/>
          <a:lstStyle/>
          <a:p>
            <a:r>
              <a:rPr lang="en-IN" sz="6600" dirty="0">
                <a:solidFill>
                  <a:schemeClr val="bg1"/>
                </a:solidFill>
              </a:rPr>
              <a:t>REFERENCES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C3D354-C42D-A7D7-A49C-309B111FF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44492-7A62-1100-84B6-CB32C9CB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EBD44EC-A761-76A0-1A66-7C58834BC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A73CF42-BCD4-B0DB-E0EE-19661D4DE8E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84632" y="1813282"/>
            <a:ext cx="5856090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WHO Mobile Health Guidelines (2023)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Johns Hopkins Med Hacks Case Studies (2024)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VIT–JHU Health Hack Problem Statements (2025)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NIH Image Datasets (2022–2024)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TensorFlow Lite Documentation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Government of India Health Mission Reports</a:t>
            </a:r>
          </a:p>
        </p:txBody>
      </p:sp>
    </p:spTree>
    <p:extLst>
      <p:ext uri="{BB962C8B-B14F-4D97-AF65-F5344CB8AC3E}">
        <p14:creationId xmlns:p14="http://schemas.microsoft.com/office/powerpoint/2010/main" val="149696569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2510" y="1059065"/>
            <a:ext cx="4873752" cy="1709928"/>
          </a:xfrm>
        </p:spPr>
        <p:txBody>
          <a:bodyPr/>
          <a:lstStyle/>
          <a:p>
            <a:r>
              <a:rPr lang="en-US" sz="6600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0489" y="2487168"/>
            <a:ext cx="3913632" cy="1883664"/>
          </a:xfrm>
        </p:spPr>
        <p:txBody>
          <a:bodyPr/>
          <a:lstStyle/>
          <a:p>
            <a:r>
              <a:rPr lang="en-US" dirty="0"/>
              <a:t>We believe </a:t>
            </a:r>
            <a:r>
              <a:rPr lang="en-US" i="1" dirty="0"/>
              <a:t>SafeStart Health</a:t>
            </a:r>
            <a:r>
              <a:rPr lang="en-US" dirty="0"/>
              <a:t> is more than just a product — it's a step toward empowering communities with early awareness, accessible guidance, and a bridge to better care.</a:t>
            </a:r>
          </a:p>
          <a:p>
            <a:r>
              <a:rPr lang="en-US" dirty="0"/>
              <a:t>Together, let's reimagine how health begins — with comfort, clarity, and confidence.</a:t>
            </a:r>
          </a:p>
          <a:p>
            <a:r>
              <a:rPr lang="en-US" b="1" dirty="0"/>
              <a:t>— Team Nameless Guild</a:t>
            </a:r>
          </a:p>
          <a:p>
            <a:r>
              <a:rPr lang="en-US" b="1" dirty="0"/>
              <a:t>SHALINI PAL , PAUSUAN TONSING ,DEVANSH DUBEY , SUDISH AGGARWAL , BEDANTIKA BANERJEE , AKANKSHA CHANDA</a:t>
            </a:r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Placeholder 4" descr="A screen shot of a phone&#10;&#10;AI-generated content may be incorrect.">
            <a:extLst>
              <a:ext uri="{FF2B5EF4-FFF2-40B4-BE49-F238E27FC236}">
                <a16:creationId xmlns:a16="http://schemas.microsoft.com/office/drawing/2014/main" id="{92D60926-5B34-77DA-573B-D12A25230A2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4566" b="145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B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0593" y="836894"/>
            <a:ext cx="4873752" cy="1709928"/>
          </a:xfrm>
        </p:spPr>
        <p:txBody>
          <a:bodyPr/>
          <a:lstStyle/>
          <a:p>
            <a:r>
              <a:rPr lang="en-US" dirty="0">
                <a:latin typeface="+mn-lt"/>
              </a:rPr>
              <a:t>VITB-JHU</a:t>
            </a:r>
            <a:br>
              <a:rPr lang="en-US" dirty="0"/>
            </a:br>
            <a:r>
              <a:rPr lang="en-US" sz="4000" dirty="0">
                <a:latin typeface="Bahnschrift Condensed" panose="020B0502040204020203" pitchFamily="34" charset="0"/>
              </a:rPr>
              <a:t>HEALTH HACKATHON 2025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2248" y="2798064"/>
            <a:ext cx="4873752" cy="630936"/>
          </a:xfrm>
        </p:spPr>
        <p:txBody>
          <a:bodyPr/>
          <a:lstStyle/>
          <a:p>
            <a:r>
              <a:rPr lang="en-US" b="1" dirty="0">
                <a:latin typeface="Agency FB" panose="020B0503020202020204" pitchFamily="34" charset="0"/>
              </a:rPr>
              <a:t>Problem Statement Title</a:t>
            </a:r>
            <a:r>
              <a:rPr lang="en-US" dirty="0"/>
              <a:t>: AI-Enabled Early Symptom Detection for Common Health Conditions </a:t>
            </a:r>
          </a:p>
          <a:p>
            <a:r>
              <a:rPr lang="en-US" b="1" dirty="0">
                <a:latin typeface="Agency FB" panose="020B0503020202020204" pitchFamily="34" charset="0"/>
              </a:rPr>
              <a:t>Theme:</a:t>
            </a:r>
            <a:r>
              <a:rPr lang="en-US" dirty="0"/>
              <a:t> </a:t>
            </a:r>
            <a:r>
              <a:rPr lang="en-US" dirty="0">
                <a:latin typeface="Agency FB" panose="020B0503020202020204" pitchFamily="34" charset="0"/>
              </a:rPr>
              <a:t>Digital Health &amp; Accessibility  </a:t>
            </a:r>
            <a:r>
              <a:rPr lang="en-US" dirty="0"/>
              <a:t>-</a:t>
            </a:r>
          </a:p>
          <a:p>
            <a:r>
              <a:rPr lang="en-US" b="1" dirty="0">
                <a:latin typeface="Agency FB" panose="020B0503020202020204" pitchFamily="34" charset="0"/>
              </a:rPr>
              <a:t>Category</a:t>
            </a:r>
            <a:r>
              <a:rPr lang="en-US" b="1" dirty="0"/>
              <a:t>: </a:t>
            </a:r>
            <a:r>
              <a:rPr lang="en-US" dirty="0"/>
              <a:t>Software  - </a:t>
            </a:r>
          </a:p>
          <a:p>
            <a:r>
              <a:rPr lang="en-US" b="1" dirty="0">
                <a:latin typeface="Agency FB" panose="020B0503020202020204" pitchFamily="34" charset="0"/>
              </a:rPr>
              <a:t>Team Name</a:t>
            </a:r>
            <a:r>
              <a:rPr lang="en-US" dirty="0"/>
              <a:t>: </a:t>
            </a:r>
            <a:r>
              <a:rPr lang="en-US"/>
              <a:t>Nameless Guild</a:t>
            </a:r>
            <a:endParaRPr lang="en-US" dirty="0"/>
          </a:p>
          <a:p>
            <a:r>
              <a:rPr lang="en-US" b="1" dirty="0">
                <a:latin typeface="Agency FB" panose="020B0503020202020204" pitchFamily="34" charset="0"/>
              </a:rPr>
              <a:t>University Name</a:t>
            </a:r>
            <a:r>
              <a:rPr lang="en-US" dirty="0">
                <a:latin typeface="Agency FB" panose="020B0503020202020204" pitchFamily="34" charset="0"/>
              </a:rPr>
              <a:t>: </a:t>
            </a:r>
            <a:r>
              <a:rPr lang="en-US" dirty="0"/>
              <a:t>VIT Bhopal University </a:t>
            </a:r>
          </a:p>
        </p:txBody>
      </p:sp>
      <p:pic>
        <p:nvPicPr>
          <p:cNvPr id="5" name="Picture Placeholder 4" descr="A screen shot of a phone&#10;&#10;AI-generated content may be incorrect.">
            <a:extLst>
              <a:ext uri="{FF2B5EF4-FFF2-40B4-BE49-F238E27FC236}">
                <a16:creationId xmlns:a16="http://schemas.microsoft.com/office/drawing/2014/main" id="{7030E7B6-6D86-BD78-BF96-34C5A82C4FA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157" b="71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C227-AEF6-4194-577B-C14BE9F08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1DEE7-E7EE-60E4-4393-4B4043EFA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E0F31-9524-2A85-6CB5-22AF4974A1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236D-E11C-38FC-772B-CE89036002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C2164E-29EB-0A75-9DCC-C2F08040A5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Problem statement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2D95C9-142A-BF9A-3602-F4AB11608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Primary solutions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2F5204-1928-06AD-9878-6DD27D5DF2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3998174"/>
            <a:ext cx="1947672" cy="630936"/>
          </a:xfrm>
        </p:spPr>
        <p:txBody>
          <a:bodyPr/>
          <a:lstStyle/>
          <a:p>
            <a:endParaRPr lang="en-US" dirty="0"/>
          </a:p>
          <a:p>
            <a:r>
              <a:rPr lang="en-US" dirty="0">
                <a:solidFill>
                  <a:schemeClr val="bg1"/>
                </a:solidFill>
                <a:latin typeface="+mn-lt"/>
              </a:rPr>
              <a:t>Technical solutions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977FAA-28B8-34BB-09CE-CCE6C8C73D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Non-AI aspects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9D1FB0-0B3C-DCCA-CB4F-4FEAE1317B8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3987217"/>
            <a:ext cx="1947672" cy="630936"/>
          </a:xfrm>
        </p:spPr>
        <p:txBody>
          <a:bodyPr/>
          <a:lstStyle/>
          <a:p>
            <a:endParaRPr lang="en-US" dirty="0"/>
          </a:p>
          <a:p>
            <a:r>
              <a:rPr lang="en-US" dirty="0">
                <a:solidFill>
                  <a:schemeClr val="bg1"/>
                </a:solidFill>
                <a:latin typeface="+mn-lt"/>
              </a:rPr>
              <a:t>Implementations</a:t>
            </a:r>
          </a:p>
          <a:p>
            <a:r>
              <a:rPr lang="en-US" dirty="0">
                <a:solidFill>
                  <a:schemeClr val="bg1"/>
                </a:solidFill>
                <a:latin typeface="+mn-lt"/>
              </a:rPr>
              <a:t>And benefits 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 build="p"/>
      <p:bldP spid="10" grpId="0" build="p"/>
      <p:bldP spid="11" grpId="0" build="p"/>
      <p:bldP spid="1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24BBE-4BDA-1FD0-13F7-2E28BC9A5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Agency FB" panose="020B0503020202020204" pitchFamily="34" charset="0"/>
              </a:rPr>
              <a:t>PROBLEM </a:t>
            </a:r>
            <a:br>
              <a:rPr lang="en-IN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IN" dirty="0">
                <a:solidFill>
                  <a:schemeClr val="bg1"/>
                </a:solidFill>
                <a:latin typeface="Agency FB" panose="020B0503020202020204" pitchFamily="34" charset="0"/>
              </a:rPr>
              <a:t>STATEMENT </a:t>
            </a:r>
          </a:p>
        </p:txBody>
      </p:sp>
      <p:pic>
        <p:nvPicPr>
          <p:cNvPr id="19" name="Picture Placeholder 18" descr="A yellow triangle with a black exclamation mark&#10;&#10;AI-generated content may be incorrect.">
            <a:extLst>
              <a:ext uri="{FF2B5EF4-FFF2-40B4-BE49-F238E27FC236}">
                <a16:creationId xmlns:a16="http://schemas.microsoft.com/office/drawing/2014/main" id="{A15FC84A-DC97-E6F6-B47F-0C084ACA5C0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A0DB12-AE33-5EEE-3440-5CFF0ACFB4D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99614" y="604920"/>
            <a:ext cx="5409765" cy="141514"/>
          </a:xfrm>
        </p:spPr>
        <p:txBody>
          <a:bodyPr/>
          <a:lstStyle/>
          <a:p>
            <a:r>
              <a:rPr lang="en-US" b="1" dirty="0"/>
              <a:t>INFRASTRUCTURE DEFICIENCIES</a:t>
            </a:r>
            <a:endParaRPr lang="en-IN" b="1" dirty="0"/>
          </a:p>
        </p:txBody>
      </p:sp>
      <p:pic>
        <p:nvPicPr>
          <p:cNvPr id="21" name="Picture Placeholder 20" descr="A yellow triangle with a black exclamation mark&#10;&#10;AI-generated content may be incorrect.">
            <a:extLst>
              <a:ext uri="{FF2B5EF4-FFF2-40B4-BE49-F238E27FC236}">
                <a16:creationId xmlns:a16="http://schemas.microsoft.com/office/drawing/2014/main" id="{112A35D5-C1F5-A73F-5110-D7AAE245A61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77AABF-C0F8-27A4-FB62-6DC4140D7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10064" y="1872356"/>
            <a:ext cx="5594822" cy="338328"/>
          </a:xfrm>
        </p:spPr>
        <p:txBody>
          <a:bodyPr/>
          <a:lstStyle/>
          <a:p>
            <a:r>
              <a:rPr lang="en-US" b="1" dirty="0"/>
              <a:t>TECHNICAL AND EQUIPEMENTS ISSUES </a:t>
            </a:r>
            <a:endParaRPr lang="en-IN" b="1" dirty="0"/>
          </a:p>
        </p:txBody>
      </p:sp>
      <p:pic>
        <p:nvPicPr>
          <p:cNvPr id="23" name="Picture Placeholder 22" descr="A yellow triangle with a black exclamation mark&#10;&#10;AI-generated content may be incorrect.">
            <a:extLst>
              <a:ext uri="{FF2B5EF4-FFF2-40B4-BE49-F238E27FC236}">
                <a16:creationId xmlns:a16="http://schemas.microsoft.com/office/drawing/2014/main" id="{6D6C5403-F739-7B18-DF8A-A66471239CA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0362AC8-CF5C-4534-70CE-8A24E0BE15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599614" y="3102390"/>
            <a:ext cx="5115850" cy="251678"/>
          </a:xfrm>
        </p:spPr>
        <p:txBody>
          <a:bodyPr/>
          <a:lstStyle/>
          <a:p>
            <a:r>
              <a:rPr lang="en-IN" b="1" dirty="0"/>
              <a:t>HUMAN RESOURCE SHORTAGES </a:t>
            </a:r>
          </a:p>
        </p:txBody>
      </p:sp>
      <p:pic>
        <p:nvPicPr>
          <p:cNvPr id="25" name="Picture Placeholder 24" descr="A yellow triangle with a black exclamation mark&#10;&#10;AI-generated content may be incorrect.">
            <a:extLst>
              <a:ext uri="{FF2B5EF4-FFF2-40B4-BE49-F238E27FC236}">
                <a16:creationId xmlns:a16="http://schemas.microsoft.com/office/drawing/2014/main" id="{C6FE16C9-864E-300D-7DB3-CFBEFFD8C80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033E657-66A9-8A43-DCE9-4B9F0790FE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610064" y="4414938"/>
            <a:ext cx="6149993" cy="484632"/>
          </a:xfrm>
        </p:spPr>
        <p:txBody>
          <a:bodyPr/>
          <a:lstStyle/>
          <a:p>
            <a:r>
              <a:rPr lang="en-IN" b="1" dirty="0"/>
              <a:t>HIGH COSTS , LIMITED BUDGET </a:t>
            </a:r>
          </a:p>
        </p:txBody>
      </p:sp>
      <p:pic>
        <p:nvPicPr>
          <p:cNvPr id="27" name="Picture Placeholder 26" descr="A yellow triangle with a black exclamation mark&#10;&#10;AI-generated content may be incorrect.">
            <a:extLst>
              <a:ext uri="{FF2B5EF4-FFF2-40B4-BE49-F238E27FC236}">
                <a16:creationId xmlns:a16="http://schemas.microsoft.com/office/drawing/2014/main" id="{B000BF74-67C4-3E07-1C03-9BA88691E4D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FFAFBDA-B7E9-2DB4-8C88-D7378055BD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99614" y="5710024"/>
            <a:ext cx="5899622" cy="484632"/>
          </a:xfrm>
        </p:spPr>
        <p:txBody>
          <a:bodyPr/>
          <a:lstStyle/>
          <a:p>
            <a:r>
              <a:rPr lang="en-IN" b="1" dirty="0"/>
              <a:t>CULTURAL AND SOCIAL CHALLENGES </a:t>
            </a:r>
          </a:p>
        </p:txBody>
      </p:sp>
    </p:spTree>
    <p:extLst>
      <p:ext uri="{BB962C8B-B14F-4D97-AF65-F5344CB8AC3E}">
        <p14:creationId xmlns:p14="http://schemas.microsoft.com/office/powerpoint/2010/main" val="13921016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 build="p"/>
      <p:bldP spid="10" grpId="0" build="p"/>
      <p:bldP spid="13" grpId="0" build="p"/>
      <p:bldP spid="1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B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9DB96-A5FF-2767-7108-EADF0CCB2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+mn-lt"/>
              </a:rPr>
              <a:t>PROPOSED SOLUTION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7DF85-DE91-9DAD-266D-E5A1E37EEE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7992" y="1956816"/>
            <a:ext cx="3246120" cy="3986784"/>
          </a:xfrm>
        </p:spPr>
        <p:txBody>
          <a:bodyPr/>
          <a:lstStyle/>
          <a:p>
            <a:r>
              <a:rPr lang="en-US" sz="2800" dirty="0"/>
              <a:t>Hybrid Platform: Combines </a:t>
            </a:r>
            <a:r>
              <a:rPr lang="en-US" sz="2800" i="1" dirty="0"/>
              <a:t>AI-powered visual analysis</a:t>
            </a:r>
            <a:r>
              <a:rPr lang="en-US" sz="2800" dirty="0"/>
              <a:t> with </a:t>
            </a:r>
            <a:r>
              <a:rPr lang="en-US" sz="2800" i="1" dirty="0"/>
              <a:t>manual symptom logging</a:t>
            </a:r>
            <a:endParaRPr lang="en-IN" sz="2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82BFF7-42A9-3412-9772-012A28BA39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800" dirty="0"/>
              <a:t>Empowers users: Suggests next steps, provides education, and locates nearby clinics.</a:t>
            </a:r>
          </a:p>
          <a:p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170265A-7372-67BA-FC09-4F884F6A3A4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IN" sz="2800" dirty="0"/>
              <a:t>Bridge to care : not a diagnosis tool , supports , guides , cares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C150DC-EB0F-C627-9F15-C948D1417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5</a:t>
            </a:fld>
            <a:endParaRPr lang="en-US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96BBAF3-8512-81F2-BC2C-10A6C7F67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53C6410-1B77-0A46-E0E2-B4BB515F5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19000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36EAF0-2D9B-43C0-B9E5-07FAB5331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620E78-8778-4323-CD2F-99555BB4E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1AC-D4E3-FE43-D2AB-A5B19B1DE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11" name="Picture 10" descr="A close-up of a phone&#10;&#10;AI-generated content may be incorrect.">
            <a:extLst>
              <a:ext uri="{FF2B5EF4-FFF2-40B4-BE49-F238E27FC236}">
                <a16:creationId xmlns:a16="http://schemas.microsoft.com/office/drawing/2014/main" id="{80BE6FA8-C747-DA8D-C99C-DBC520C9B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pic>
        <p:nvPicPr>
          <p:cNvPr id="13" name="Picture 12" descr="A screenshot of a web page&#10;&#10;AI-generated content may be incorrect.">
            <a:extLst>
              <a:ext uri="{FF2B5EF4-FFF2-40B4-BE49-F238E27FC236}">
                <a16:creationId xmlns:a16="http://schemas.microsoft.com/office/drawing/2014/main" id="{19AD9BF6-E29D-58FA-01D1-41BBEBDC0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33652"/>
            <a:ext cx="7620000" cy="719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49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0FB60-AE05-B082-E2B7-F1A55FE49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6600" dirty="0">
                <a:solidFill>
                  <a:schemeClr val="bg1"/>
                </a:solidFill>
              </a:rPr>
              <a:t>TECHNICAL STRATEGIES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026C6-0309-9A39-4B7E-55C545943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741" y="2222584"/>
            <a:ext cx="11000232" cy="4160520"/>
          </a:xfrm>
        </p:spPr>
        <p:txBody>
          <a:bodyPr/>
          <a:lstStyle/>
          <a:p>
            <a:r>
              <a:rPr lang="en-IN" sz="3600" dirty="0">
                <a:solidFill>
                  <a:schemeClr val="bg1"/>
                </a:solidFill>
              </a:rPr>
              <a:t>Frontend: HTML , CSS , JAVA script</a:t>
            </a:r>
          </a:p>
          <a:p>
            <a:r>
              <a:rPr lang="en-IN" sz="3600" dirty="0">
                <a:solidFill>
                  <a:schemeClr val="bg1"/>
                </a:solidFill>
              </a:rPr>
              <a:t>Backend: Django , Python </a:t>
            </a:r>
          </a:p>
          <a:p>
            <a:r>
              <a:rPr lang="en-IN" sz="3600" dirty="0">
                <a:solidFill>
                  <a:schemeClr val="bg1"/>
                </a:solidFill>
              </a:rPr>
              <a:t>AI : scikit learn , tensor flow </a:t>
            </a:r>
          </a:p>
          <a:p>
            <a:r>
              <a:rPr lang="en-IN" sz="3600" dirty="0">
                <a:solidFill>
                  <a:schemeClr val="bg1"/>
                </a:solidFill>
              </a:rPr>
              <a:t>Database: SQL ,Mongo DB</a:t>
            </a:r>
          </a:p>
          <a:p>
            <a:r>
              <a:rPr lang="en-IN" sz="3600" dirty="0">
                <a:solidFill>
                  <a:schemeClr val="bg1"/>
                </a:solidFill>
              </a:rPr>
              <a:t>Maps API: Google Maps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B46EEB-BB3E-C5CA-2D25-E79AFA742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007CE-448A-D773-8C6C-EAACA28A2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C3555F8-0A7B-FBB1-E5FE-2B3EBC9BF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79714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A8E75-CC0C-C042-AE55-67028F6AE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bg1"/>
                </a:solidFill>
                <a:latin typeface="+mn-lt"/>
              </a:rPr>
              <a:t>NON-AI ASPECTS OF OUR MODEL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9003F-4F20-26DA-E6D6-A300CBE98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193" y="2184290"/>
            <a:ext cx="11291636" cy="3831554"/>
          </a:xfrm>
        </p:spPr>
        <p:txBody>
          <a:bodyPr/>
          <a:lstStyle/>
          <a:p>
            <a:r>
              <a:rPr lang="en-IN" sz="3200" dirty="0">
                <a:solidFill>
                  <a:schemeClr val="bg1"/>
                </a:solidFill>
              </a:rPr>
              <a:t>EDUCATION CONTENT HUB</a:t>
            </a:r>
          </a:p>
          <a:p>
            <a:endParaRPr lang="en-IN" sz="3200" dirty="0">
              <a:solidFill>
                <a:schemeClr val="bg1"/>
              </a:solidFill>
            </a:endParaRPr>
          </a:p>
          <a:p>
            <a:r>
              <a:rPr lang="en-IN" sz="3200" dirty="0">
                <a:solidFill>
                  <a:schemeClr val="bg1"/>
                </a:solidFill>
              </a:rPr>
              <a:t>NEARBY CLINIC AND DOCTOR LOCATORS </a:t>
            </a:r>
          </a:p>
          <a:p>
            <a:pPr marL="0" indent="0">
              <a:buNone/>
            </a:pPr>
            <a:endParaRPr lang="en-IN" sz="3200" dirty="0">
              <a:solidFill>
                <a:schemeClr val="bg1"/>
              </a:solidFill>
            </a:endParaRPr>
          </a:p>
          <a:p>
            <a:r>
              <a:rPr lang="en-IN" sz="3200" dirty="0">
                <a:solidFill>
                  <a:schemeClr val="bg1"/>
                </a:solidFill>
              </a:rPr>
              <a:t>HEALTH TRACKER AND REMINDER TOOLS</a:t>
            </a:r>
          </a:p>
          <a:p>
            <a:r>
              <a:rPr lang="en-IN" sz="3200" dirty="0">
                <a:solidFill>
                  <a:schemeClr val="bg1"/>
                </a:solidFill>
              </a:rPr>
              <a:t> </a:t>
            </a:r>
          </a:p>
          <a:p>
            <a:r>
              <a:rPr lang="en-IN" sz="3200" dirty="0">
                <a:solidFill>
                  <a:schemeClr val="bg1"/>
                </a:solidFill>
              </a:rPr>
              <a:t>EMERGENCY AND HELPLINE ACCESS 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532275-D6AC-CE01-0720-CA32E5C76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81AD5-984D-D01B-4D72-4EAEFBD50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BF11D97-114A-B13E-4CBC-6319DD82D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0638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B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9592817B-3DA0-8567-A559-7BFBE04E4C5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157" b="7157"/>
          <a:stretch>
            <a:fillRect/>
          </a:stretch>
        </p:blipFill>
        <p:spPr/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B0D7A9C3-57A2-BCB6-6048-0164F423E0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925536" y="2245708"/>
            <a:ext cx="5115503" cy="34470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Feasibility: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  Uses common smartphones (no new hardware).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  Modular design (AI + Web + Offline).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</a:b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Challenges: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  Medical data reliability, language localization.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</a:b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Solutions: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  Continuous model retraining, regional partnerships.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  Community verification of clinic data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4CBD05-EA30-AD2B-A2D7-02B5104A9487}"/>
              </a:ext>
            </a:extLst>
          </p:cNvPr>
          <p:cNvSpPr txBox="1"/>
          <p:nvPr/>
        </p:nvSpPr>
        <p:spPr>
          <a:xfrm>
            <a:off x="925536" y="902825"/>
            <a:ext cx="5996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/>
              <a:t>FEESIBILITY AND IMPLEMENTATIONS</a:t>
            </a:r>
          </a:p>
        </p:txBody>
      </p:sp>
    </p:spTree>
    <p:extLst>
      <p:ext uri="{BB962C8B-B14F-4D97-AF65-F5344CB8AC3E}">
        <p14:creationId xmlns:p14="http://schemas.microsoft.com/office/powerpoint/2010/main" val="4143385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{FB90A6FA-4C39-4F75-BF04-04624B0C2E46}tf11429527_win32</Template>
  <TotalTime>1441</TotalTime>
  <Words>383</Words>
  <Application>Microsoft Office PowerPoint</Application>
  <PresentationFormat>Widescreen</PresentationFormat>
  <Paragraphs>99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Agency FB</vt:lpstr>
      <vt:lpstr>Arial</vt:lpstr>
      <vt:lpstr>Bahnschrift Condensed</vt:lpstr>
      <vt:lpstr>Calibri</vt:lpstr>
      <vt:lpstr>Century Gothic</vt:lpstr>
      <vt:lpstr>Karla</vt:lpstr>
      <vt:lpstr>Univers Condensed Light</vt:lpstr>
      <vt:lpstr>Office Theme</vt:lpstr>
      <vt:lpstr>PowerPoint Presentation</vt:lpstr>
      <vt:lpstr>VITB-JHU HEALTH HACKATHON 2025</vt:lpstr>
      <vt:lpstr>Agenda</vt:lpstr>
      <vt:lpstr>PROBLEM  STATEMENT </vt:lpstr>
      <vt:lpstr>PROPOSED SOLUTION </vt:lpstr>
      <vt:lpstr>PowerPoint Presentation</vt:lpstr>
      <vt:lpstr>TECHNICAL STRATEGIES </vt:lpstr>
      <vt:lpstr>NON-AI ASPECTS OF OUR MODEL  </vt:lpstr>
      <vt:lpstr>Feasibility:    Uses common smartphones (no new hardware).    Modular design (AI + Web + Offline).  Challenges:    Medical data reliability, language localization.  Solutions:    Continuous model retraining, regional partnerships.    Community verification of clinic data </vt:lpstr>
      <vt:lpstr>IMPACTS AND BENEFITS </vt:lpstr>
      <vt:lpstr>REFERENCES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Devansh Dubey</dc:creator>
  <cp:lastModifiedBy>Windows</cp:lastModifiedBy>
  <cp:revision>3</cp:revision>
  <dcterms:created xsi:type="dcterms:W3CDTF">2025-11-13T08:46:50Z</dcterms:created>
  <dcterms:modified xsi:type="dcterms:W3CDTF">2026-02-10T06:39:57Z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